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5"/>
  </p:sldMasterIdLst>
  <p:notesMasterIdLst>
    <p:notesMasterId r:id="rId33"/>
  </p:notesMasterIdLst>
  <p:handoutMasterIdLst>
    <p:handoutMasterId r:id="rId34"/>
  </p:handoutMasterIdLst>
  <p:sldIdLst>
    <p:sldId id="257" r:id="rId6"/>
    <p:sldId id="270" r:id="rId7"/>
    <p:sldId id="283" r:id="rId8"/>
    <p:sldId id="263" r:id="rId9"/>
    <p:sldId id="285" r:id="rId10"/>
    <p:sldId id="281" r:id="rId11"/>
    <p:sldId id="282" r:id="rId12"/>
    <p:sldId id="284" r:id="rId13"/>
    <p:sldId id="266" r:id="rId14"/>
    <p:sldId id="288" r:id="rId15"/>
    <p:sldId id="295" r:id="rId16"/>
    <p:sldId id="289" r:id="rId17"/>
    <p:sldId id="286" r:id="rId18"/>
    <p:sldId id="287" r:id="rId19"/>
    <p:sldId id="290" r:id="rId20"/>
    <p:sldId id="299" r:id="rId21"/>
    <p:sldId id="296" r:id="rId22"/>
    <p:sldId id="297" r:id="rId23"/>
    <p:sldId id="298" r:id="rId24"/>
    <p:sldId id="292" r:id="rId25"/>
    <p:sldId id="291" r:id="rId26"/>
    <p:sldId id="331" r:id="rId27"/>
    <p:sldId id="347" r:id="rId28"/>
    <p:sldId id="300" r:id="rId29"/>
    <p:sldId id="348" r:id="rId30"/>
    <p:sldId id="280" r:id="rId31"/>
    <p:sldId id="271" r:id="rId32"/>
  </p:sldIdLst>
  <p:sldSz cx="12192000" cy="6858000"/>
  <p:notesSz cx="6858000" cy="9144000"/>
  <p:embeddedFontLs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Calibri Light" panose="020F0302020204030204" pitchFamily="34" charset="0"/>
      <p:regular r:id="rId39"/>
      <p:italic r:id="rId40"/>
    </p:embeddedFont>
    <p:embeddedFont>
      <p:font typeface="Segoe UI" panose="020B0502040204020203" pitchFamily="34" charset="0"/>
      <p:regular r:id="rId41"/>
      <p:bold r:id="rId42"/>
      <p:italic r:id="rId43"/>
      <p:boldItalic r:id="rId44"/>
    </p:embeddedFont>
    <p:embeddedFont>
      <p:font typeface="Segoe UI Light" panose="020B0502040204020203" pitchFamily="34" charset="0"/>
      <p:regular r:id="rId45"/>
      <p:italic r:id="rId46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rah BOUTER" initials="SB" lastIdx="9" clrIdx="0">
    <p:extLst>
      <p:ext uri="{19B8F6BF-5375-455C-9EA6-DF929625EA0E}">
        <p15:presenceInfo xmlns:p15="http://schemas.microsoft.com/office/powerpoint/2012/main" userId="S-1-5-21-1801674531-1897051121-839522115-8424" providerId="AD"/>
      </p:ext>
    </p:extLst>
  </p:cmAuthor>
  <p:cmAuthor id="2" name="Thierry RICHARD" initials="TR" lastIdx="1" clrIdx="1">
    <p:extLst>
      <p:ext uri="{19B8F6BF-5375-455C-9EA6-DF929625EA0E}">
        <p15:presenceInfo xmlns:p15="http://schemas.microsoft.com/office/powerpoint/2012/main" userId="Thierry RICHARD" providerId="None"/>
      </p:ext>
    </p:extLst>
  </p:cmAuthor>
  <p:cmAuthor id="3" name="RICHARD Thierry Admin" initials="RTA" lastIdx="3" clrIdx="2">
    <p:extLst>
      <p:ext uri="{19B8F6BF-5375-455C-9EA6-DF929625EA0E}">
        <p15:presenceInfo xmlns:p15="http://schemas.microsoft.com/office/powerpoint/2012/main" userId="RICHARD Thierry Admin" providerId="None"/>
      </p:ext>
    </p:extLst>
  </p:cmAuthor>
  <p:cmAuthor id="4" name="Arnaud Mainbourg" initials="AM" lastIdx="5" clrIdx="3">
    <p:extLst>
      <p:ext uri="{19B8F6BF-5375-455C-9EA6-DF929625EA0E}">
        <p15:presenceInfo xmlns:p15="http://schemas.microsoft.com/office/powerpoint/2012/main" userId="ff8078625e7c2be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BC80"/>
    <a:srgbClr val="348899"/>
    <a:srgbClr val="959E9E"/>
    <a:srgbClr val="962D3E"/>
    <a:srgbClr val="2F3240"/>
    <a:srgbClr val="03AFC1"/>
    <a:srgbClr val="B014A9"/>
    <a:srgbClr val="ACCFCC"/>
    <a:srgbClr val="00899C"/>
    <a:srgbClr val="3436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2" autoAdjust="0"/>
    <p:restoredTop sz="85918" autoAdjust="0"/>
  </p:normalViewPr>
  <p:slideViewPr>
    <p:cSldViewPr snapToGrid="0">
      <p:cViewPr varScale="1">
        <p:scale>
          <a:sx n="52" d="100"/>
          <a:sy n="52" d="100"/>
        </p:scale>
        <p:origin x="706" y="43"/>
      </p:cViewPr>
      <p:guideLst/>
    </p:cSldViewPr>
  </p:slideViewPr>
  <p:outlineViewPr>
    <p:cViewPr>
      <p:scale>
        <a:sx n="33" d="100"/>
        <a:sy n="33" d="100"/>
      </p:scale>
      <p:origin x="0" y="-613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5784"/>
    </p:cViewPr>
  </p:sorterViewPr>
  <p:notesViewPr>
    <p:cSldViewPr snapToGrid="0">
      <p:cViewPr varScale="1">
        <p:scale>
          <a:sx n="46" d="100"/>
          <a:sy n="46" d="100"/>
        </p:scale>
        <p:origin x="159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font" Target="fonts/font5.fntdata"/><Relationship Id="rId21" Type="http://schemas.openxmlformats.org/officeDocument/2006/relationships/slide" Target="slides/slide16.xml"/><Relationship Id="rId34" Type="http://schemas.openxmlformats.org/officeDocument/2006/relationships/handoutMaster" Target="handoutMasters/handoutMaster1.xml"/><Relationship Id="rId42" Type="http://schemas.openxmlformats.org/officeDocument/2006/relationships/font" Target="fonts/font8.fntdata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font" Target="fonts/font2.fntdata"/><Relationship Id="rId49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font" Target="fonts/font10.fntdata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presProps" Target="presProps.xml"/><Relationship Id="rId8" Type="http://schemas.openxmlformats.org/officeDocument/2006/relationships/slide" Target="slides/slide3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5.xml"/><Relationship Id="rId41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8EB9EB-B186-4F9A-9F85-BBB1D65C7589}" type="datetimeFigureOut">
              <a:rPr lang="fr-FR" smtClean="0"/>
              <a:t>20/12/2018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11C90E-7C5C-4FC7-8E56-A2E921698B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249085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3BDECB-E14E-459C-896C-A883D5960C42}" type="datetimeFigureOut">
              <a:rPr lang="fr-FR" smtClean="0"/>
              <a:t>20/12/2018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CA5B4E-61E0-4854-9785-88AF627D62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780583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jquery.com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392888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https://learn.jquery.com/using-jquery-core/manipulating-elements/</a:t>
            </a:r>
          </a:p>
          <a:p>
            <a:r>
              <a:rPr lang="fr-FR" dirty="0"/>
              <a:t>http://api.jquery.com/category/manipulation/</a:t>
            </a:r>
          </a:p>
          <a:p>
            <a:r>
              <a:rPr lang="fr-FR" dirty="0"/>
              <a:t>https://api.jquery.com/category/css/</a:t>
            </a:r>
          </a:p>
        </p:txBody>
      </p:sp>
    </p:spTree>
    <p:extLst>
      <p:ext uri="{BB962C8B-B14F-4D97-AF65-F5344CB8AC3E}">
        <p14:creationId xmlns:p14="http://schemas.microsoft.com/office/powerpoint/2010/main" val="9298470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https://learn.jquery.com/using-jquery-core/manipulating-elements/</a:t>
            </a:r>
          </a:p>
          <a:p>
            <a:r>
              <a:rPr lang="fr-FR" dirty="0"/>
              <a:t>http://api.jquery.com/category/manipulation/</a:t>
            </a:r>
          </a:p>
        </p:txBody>
      </p:sp>
    </p:spTree>
    <p:extLst>
      <p:ext uri="{BB962C8B-B14F-4D97-AF65-F5344CB8AC3E}">
        <p14:creationId xmlns:p14="http://schemas.microsoft.com/office/powerpoint/2010/main" val="38634579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https://learn.jquery.com/using-jquery-core/manipulating-elements/</a:t>
            </a:r>
          </a:p>
          <a:p>
            <a:r>
              <a:rPr lang="fr-FR" dirty="0"/>
              <a:t>http://api.jquery.com/category/manipulation/</a:t>
            </a:r>
          </a:p>
        </p:txBody>
      </p:sp>
    </p:spTree>
    <p:extLst>
      <p:ext uri="{BB962C8B-B14F-4D97-AF65-F5344CB8AC3E}">
        <p14:creationId xmlns:p14="http://schemas.microsoft.com/office/powerpoint/2010/main" val="18707473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https://learn.jquery.com/using-jquery-core/manipulating-elements/</a:t>
            </a:r>
          </a:p>
          <a:p>
            <a:r>
              <a:rPr lang="fr-FR" dirty="0"/>
              <a:t>http://api.jquery.com/category/manipulation/</a:t>
            </a:r>
          </a:p>
        </p:txBody>
      </p:sp>
    </p:spTree>
    <p:extLst>
      <p:ext uri="{BB962C8B-B14F-4D97-AF65-F5344CB8AC3E}">
        <p14:creationId xmlns:p14="http://schemas.microsoft.com/office/powerpoint/2010/main" val="22577456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https://learn.jquery.com/using-jquery-core/manipulating-elements/</a:t>
            </a:r>
          </a:p>
          <a:p>
            <a:r>
              <a:rPr lang="fr-FR" dirty="0"/>
              <a:t>http://api.jquery.com/category/manipulation/</a:t>
            </a:r>
          </a:p>
          <a:p>
            <a:endParaRPr lang="fr-FR" dirty="0"/>
          </a:p>
          <a:p>
            <a:r>
              <a:rPr lang="fr-FR" dirty="0" err="1"/>
              <a:t>Remove</a:t>
            </a:r>
            <a:r>
              <a:rPr lang="fr-FR" dirty="0"/>
              <a:t> : Suppression permanente. Retourne l’élément supprimé sans ses datas et événements associés</a:t>
            </a:r>
          </a:p>
          <a:p>
            <a:r>
              <a:rPr lang="fr-FR" dirty="0" err="1"/>
              <a:t>Detach</a:t>
            </a:r>
            <a:r>
              <a:rPr lang="fr-FR" dirty="0"/>
              <a:t> : Supprime l’élément. Retourne l’élément supprimé avec ses datas et événements associés</a:t>
            </a:r>
          </a:p>
          <a:p>
            <a:r>
              <a:rPr lang="fr-FR" dirty="0" err="1"/>
              <a:t>Empty</a:t>
            </a:r>
            <a:r>
              <a:rPr lang="fr-FR" dirty="0"/>
              <a:t> : vide l’élément.</a:t>
            </a:r>
          </a:p>
        </p:txBody>
      </p:sp>
    </p:spTree>
    <p:extLst>
      <p:ext uri="{BB962C8B-B14F-4D97-AF65-F5344CB8AC3E}">
        <p14:creationId xmlns:p14="http://schemas.microsoft.com/office/powerpoint/2010/main" val="33261534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https://learn.jquery.com/using-jquery-core/utility-methods/</a:t>
            </a:r>
          </a:p>
          <a:p>
            <a:r>
              <a:rPr lang="fr-FR" dirty="0"/>
              <a:t>http://api.jquery.com/category/utilities/</a:t>
            </a:r>
          </a:p>
          <a:p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$.data(</a:t>
            </a:r>
            <a:r>
              <a:rPr kumimoji="0" lang="fr-FR" altLang="fr-FR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element,cle,valeur</a:t>
            </a: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 : la valeur peut être un objet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altLang="fr-FR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fr-F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Il y en a beaucoup d’autres. Cf. la documentation.</a:t>
            </a:r>
            <a:endParaRPr kumimoji="0" lang="fr-FR" altLang="fr-FR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053286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Ce schéma expose le fonctionnement de base du communication entre un navigateur et un serveur avec des requêtes HTTP.</a:t>
            </a:r>
          </a:p>
          <a:p>
            <a:r>
              <a:rPr lang="fr-FR" dirty="0"/>
              <a:t>Lorsque le client effectue une requête vers le serveur. Il n’a pas d’autre choix que d’attendre la réponse. A chaque requête la page est entièrement rechargée.</a:t>
            </a:r>
          </a:p>
          <a:p>
            <a:r>
              <a:rPr lang="fr-FR" dirty="0"/>
              <a:t>Lorsque la connexion est limitée ou lorsque la page est particulièrement, l’utilisateur peut être amené à attendre longtemps. Ce n’est pas satisfaisant en terme d’expérience utilisateur.</a:t>
            </a:r>
          </a:p>
        </p:txBody>
      </p:sp>
    </p:spTree>
    <p:extLst>
      <p:ext uri="{BB962C8B-B14F-4D97-AF65-F5344CB8AC3E}">
        <p14:creationId xmlns:p14="http://schemas.microsoft.com/office/powerpoint/2010/main" val="37586673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Microsoft a donc inventé le concept AJAX reposant tout simplement sur l’émission de requête asynchrone. Pendant que les requêtes sont envoyés vers le serveur, l’utilisateur peut continuer à manipuler l’interface de l’application. Lorsqu’une réponse d’une requête asynchrone arrive sur la navigateur, la page est mise à jour partiellement. Seule la partie de l’écran impactée par la requête est rafraichie.</a:t>
            </a:r>
          </a:p>
          <a:p>
            <a:r>
              <a:rPr lang="fr-FR" dirty="0"/>
              <a:t>Non seulement la page reste fluide pendant la requête asynchrone mais la quantité de donner transitant entre le serveur et le client diminue drastiquement améliorant ainsi la réactivité de l’application.</a:t>
            </a:r>
          </a:p>
        </p:txBody>
      </p:sp>
    </p:spTree>
    <p:extLst>
      <p:ext uri="{BB962C8B-B14F-4D97-AF65-F5344CB8AC3E}">
        <p14:creationId xmlns:p14="http://schemas.microsoft.com/office/powerpoint/2010/main" val="37245770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http://api.jquery.com/jquery.ajax/</a:t>
            </a:r>
          </a:p>
          <a:p>
            <a:endParaRPr lang="fr-FR" dirty="0"/>
          </a:p>
          <a:p>
            <a:r>
              <a:rPr lang="fr-FR" dirty="0"/>
              <a:t>La méthode </a:t>
            </a:r>
            <a:r>
              <a:rPr lang="fr-FR" dirty="0" err="1"/>
              <a:t>always</a:t>
            </a:r>
            <a:r>
              <a:rPr lang="fr-FR" dirty="0"/>
              <a:t> prend en paramètre les mêmes que la méthode </a:t>
            </a:r>
            <a:r>
              <a:rPr lang="fr-FR" dirty="0" err="1"/>
              <a:t>done</a:t>
            </a:r>
            <a:r>
              <a:rPr lang="fr-FR" dirty="0"/>
              <a:t> en cas de de succès et que la méthode fail en cas d’échec</a:t>
            </a:r>
          </a:p>
        </p:txBody>
      </p:sp>
    </p:spTree>
    <p:extLst>
      <p:ext uri="{BB962C8B-B14F-4D97-AF65-F5344CB8AC3E}">
        <p14:creationId xmlns:p14="http://schemas.microsoft.com/office/powerpoint/2010/main" val="18620903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1" dirty="0"/>
              <a:t>jQuery</a:t>
            </a:r>
            <a:r>
              <a:rPr lang="fr-FR" sz="1200" dirty="0"/>
              <a:t> est une bibliothèque JavaScript libre et </a:t>
            </a:r>
            <a:r>
              <a:rPr lang="fr-FR" sz="1200" dirty="0" err="1"/>
              <a:t>multi-plateforme</a:t>
            </a:r>
            <a:r>
              <a:rPr lang="fr-FR" sz="1200" dirty="0"/>
              <a:t> créée pour faciliter l'écriture de scripts côté client dans le code HTML des pages web. </a:t>
            </a:r>
          </a:p>
          <a:p>
            <a:r>
              <a:rPr lang="fr-FR" sz="1200" dirty="0"/>
              <a:t>La première version est lancée en janvier 2006 par John </a:t>
            </a:r>
            <a:r>
              <a:rPr lang="fr-FR" sz="1200" dirty="0" err="1"/>
              <a:t>Resig</a:t>
            </a:r>
            <a:r>
              <a:rPr lang="fr-FR" sz="1200" dirty="0"/>
              <a:t>.</a:t>
            </a:r>
          </a:p>
          <a:p>
            <a:r>
              <a:rPr lang="fr-FR" sz="1200" dirty="0"/>
              <a:t>26 août 2006 – Première version stable de jQuery.</a:t>
            </a:r>
          </a:p>
          <a:p>
            <a:r>
              <a:rPr lang="fr-FR" sz="1200" dirty="0">
                <a:hlinkClick r:id="rId3"/>
              </a:rPr>
              <a:t>https://jquery.com/</a:t>
            </a:r>
            <a:endParaRPr lang="fr-FR" sz="1200" dirty="0"/>
          </a:p>
          <a:p>
            <a:r>
              <a:rPr lang="fr-FR" sz="1200" dirty="0"/>
              <a:t>Depuis sa création en 2006 et notamment à cause de la complexification croissante des interfaces Web, jQuery a connu un large succès auprès des développeurs Web et son apprentissage est aujourd'hui un des fondamentaux de la formation aux technologies du Web. Il est à l'heure actuelle le </a:t>
            </a:r>
            <a:r>
              <a:rPr lang="fr-FR" sz="1200" b="1" dirty="0" err="1">
                <a:solidFill>
                  <a:srgbClr val="C00000"/>
                </a:solidFill>
              </a:rPr>
              <a:t>framework</a:t>
            </a:r>
            <a:r>
              <a:rPr lang="fr-FR" sz="1200" b="1" dirty="0">
                <a:solidFill>
                  <a:srgbClr val="C00000"/>
                </a:solidFill>
              </a:rPr>
              <a:t> front-end</a:t>
            </a:r>
            <a:r>
              <a:rPr lang="fr-FR" sz="1200" dirty="0"/>
              <a:t> le plus utilisé au monde (plus de la moitié des sites Internet en ligne intègrent jQuery).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A5B4E-61E0-4854-9785-88AF627D622D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09215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/>
              <a:t>jQueryUI</a:t>
            </a:r>
            <a:r>
              <a:rPr lang="fr-FR" dirty="0"/>
              <a:t> : </a:t>
            </a:r>
            <a:r>
              <a:rPr lang="fr-FR" dirty="0">
                <a:solidFill>
                  <a:schemeClr val="tx2"/>
                </a:solidFill>
              </a:rPr>
              <a:t>Bibliothèque jQuery fournissant un ensemble d’effets, de composants et de thèmes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/>
              <a:t>jQueryMobile</a:t>
            </a:r>
            <a:r>
              <a:rPr lang="fr-FR" dirty="0"/>
              <a:t> : </a:t>
            </a:r>
            <a:r>
              <a:rPr lang="fr-FR" dirty="0">
                <a:solidFill>
                  <a:schemeClr val="tx2"/>
                </a:solidFill>
              </a:rPr>
              <a:t>Bibliothèque jQuery basée sur HTML5 et fournissant des composants responsives et orientés Mobilité (sorte de jQuery UI pour mobile…);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err="1">
                <a:solidFill>
                  <a:schemeClr val="tx2"/>
                </a:solidFill>
              </a:rPr>
              <a:t>Sizzle</a:t>
            </a:r>
            <a:r>
              <a:rPr lang="fr-FR" dirty="0">
                <a:solidFill>
                  <a:schemeClr val="tx2"/>
                </a:solidFill>
              </a:rPr>
              <a:t> : Moteur JavaScript de manipulation poussée du DOM HTML permettant de considérablement étendre le mécanisme de sélecteurs CSS;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QUnit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A JavaScript Unit Testing framework.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>
              <a:solidFill>
                <a:schemeClr val="tx2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>
              <a:solidFill>
                <a:schemeClr val="tx2"/>
              </a:solidFill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46736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Avantage CDN : </a:t>
            </a:r>
          </a:p>
          <a:p>
            <a:r>
              <a:rPr lang="fr-FR" dirty="0"/>
              <a:t>1-Réparti sur le monde entier =&gt; Rapproche la librairie des utilisateurs.</a:t>
            </a:r>
          </a:p>
          <a:p>
            <a:r>
              <a:rPr lang="fr-FR" dirty="0"/>
              <a:t>2-Peut-être que l’utilisateur à déjà la librairie au travers d’une autre application qui référence JQuery avec la même URL.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016559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La propriété JQuery et son alias $.</a:t>
            </a:r>
          </a:p>
        </p:txBody>
      </p:sp>
    </p:spTree>
    <p:extLst>
      <p:ext uri="{BB962C8B-B14F-4D97-AF65-F5344CB8AC3E}">
        <p14:creationId xmlns:p14="http://schemas.microsoft.com/office/powerpoint/2010/main" val="25400198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Tout commence par la sélection d’un ou plusieurs éléments (du DOM) pour obtenir des objets JQuery (encapsulant les éléments du DOM) sur lesquels on veut faire des traitements.</a:t>
            </a:r>
          </a:p>
          <a:p>
            <a:endParaRPr lang="fr-FR" dirty="0"/>
          </a:p>
          <a:p>
            <a:r>
              <a:rPr lang="fr-FR" dirty="0"/>
              <a:t>http://api.jquery.com/category/selectors/</a:t>
            </a:r>
          </a:p>
          <a:p>
            <a:r>
              <a:rPr lang="fr-FR" dirty="0"/>
              <a:t>https://www.w3schools.com/jquery/jquery_ref_selectors.asp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334247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Si le sélecteur retourne une collection d’éléments, la méthode est associé à l’ensemble des ces éléments.</a:t>
            </a:r>
          </a:p>
        </p:txBody>
      </p:sp>
    </p:spTree>
    <p:extLst>
      <p:ext uri="{BB962C8B-B14F-4D97-AF65-F5344CB8AC3E}">
        <p14:creationId xmlns:p14="http://schemas.microsoft.com/office/powerpoint/2010/main" val="27486396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https://learn.jquery.com/events/event-delegation/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 delegation allows us to attach a single event listener, to a parent element, that will fire for all descendants matching a selector, whether those descendants exist now or are added in the future.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573327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https://learn.jquery.com/using-jquery-core/avoid-conflicts-other-libraries/</a:t>
            </a:r>
          </a:p>
        </p:txBody>
      </p:sp>
    </p:spTree>
    <p:extLst>
      <p:ext uri="{BB962C8B-B14F-4D97-AF65-F5344CB8AC3E}">
        <p14:creationId xmlns:p14="http://schemas.microsoft.com/office/powerpoint/2010/main" val="1539979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re du mod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436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du cours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 baseline="0">
                <a:solidFill>
                  <a:srgbClr val="348899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Numéro du module - Titre du module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9154762" y="6173787"/>
            <a:ext cx="2743200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37557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5847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19245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130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1468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9720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émonst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62D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9154762" y="6173787"/>
            <a:ext cx="2743200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4" name="ZoneTexte 3"/>
          <p:cNvSpPr txBox="1"/>
          <p:nvPr userDrawn="1"/>
        </p:nvSpPr>
        <p:spPr>
          <a:xfrm>
            <a:off x="1524000" y="1365956"/>
            <a:ext cx="9144000" cy="3826933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ctr"/>
            <a:r>
              <a:rPr lang="fr-FR" sz="6000" kern="1200" dirty="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Démonstration</a:t>
            </a:r>
          </a:p>
        </p:txBody>
      </p:sp>
      <p:sp>
        <p:nvSpPr>
          <p:cNvPr id="12" name="Espace réservé du texte 23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chemeClr val="bg1">
                    <a:lumMod val="8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</p:spTree>
    <p:extLst>
      <p:ext uri="{BB962C8B-B14F-4D97-AF65-F5344CB8AC3E}">
        <p14:creationId xmlns:p14="http://schemas.microsoft.com/office/powerpoint/2010/main" val="1633841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79C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9154762" y="6173787"/>
            <a:ext cx="2743200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4" name="ZoneTexte 3"/>
          <p:cNvSpPr txBox="1"/>
          <p:nvPr userDrawn="1"/>
        </p:nvSpPr>
        <p:spPr>
          <a:xfrm>
            <a:off x="1524000" y="1365956"/>
            <a:ext cx="9144000" cy="3826933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ctr"/>
            <a:r>
              <a:rPr lang="fr-FR" sz="6000" kern="1200" dirty="0">
                <a:solidFill>
                  <a:srgbClr val="343642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TP</a:t>
            </a:r>
          </a:p>
        </p:txBody>
      </p:sp>
      <p:sp>
        <p:nvSpPr>
          <p:cNvPr id="12" name="Espace réservé du texte 23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chemeClr val="bg1">
                    <a:lumMod val="8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Titre du module (sans son numéro)</a:t>
            </a:r>
          </a:p>
        </p:txBody>
      </p:sp>
    </p:spTree>
    <p:extLst>
      <p:ext uri="{BB962C8B-B14F-4D97-AF65-F5344CB8AC3E}">
        <p14:creationId xmlns:p14="http://schemas.microsoft.com/office/powerpoint/2010/main" val="342698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vaux dirigé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79C9C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 userDrawn="1"/>
        </p:nvSpPr>
        <p:spPr>
          <a:xfrm>
            <a:off x="0" y="6173786"/>
            <a:ext cx="12192000" cy="697706"/>
          </a:xfrm>
          <a:prstGeom prst="rect">
            <a:avLst/>
          </a:prstGeom>
          <a:solidFill>
            <a:srgbClr val="962D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1210628"/>
          </a:xfrm>
        </p:spPr>
        <p:txBody>
          <a:bodyPr lIns="0" tIns="0" rIns="0" bIns="0" anchor="t" anchorCtr="0"/>
          <a:lstStyle>
            <a:lvl1pPr>
              <a:defRPr>
                <a:solidFill>
                  <a:srgbClr val="962D3E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10" name="Espace réservé du contenu 2"/>
          <p:cNvSpPr>
            <a:spLocks noGrp="1"/>
          </p:cNvSpPr>
          <p:nvPr>
            <p:ph idx="1"/>
          </p:nvPr>
        </p:nvSpPr>
        <p:spPr>
          <a:xfrm>
            <a:off x="1179118" y="1825625"/>
            <a:ext cx="10718843" cy="3729355"/>
          </a:xfrm>
        </p:spPr>
        <p:txBody>
          <a:bodyPr/>
          <a:lstStyle>
            <a:lvl1pPr>
              <a:buClr>
                <a:srgbClr val="004358"/>
              </a:buClr>
              <a:defRPr sz="2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buClr>
                <a:srgbClr val="962D3E"/>
              </a:buClr>
              <a:defRPr sz="18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buClr>
                <a:srgbClr val="DA8291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buClr>
                <a:srgbClr val="DA8291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buClr>
                <a:srgbClr val="DA8291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1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012880" y="6173787"/>
            <a:ext cx="885081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12" name="Imag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13" name="Espace réservé du texte 23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rgbClr val="343642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</p:spTree>
    <p:extLst>
      <p:ext uri="{BB962C8B-B14F-4D97-AF65-F5344CB8AC3E}">
        <p14:creationId xmlns:p14="http://schemas.microsoft.com/office/powerpoint/2010/main" val="2127430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79C9C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 userDrawn="1"/>
        </p:nvSpPr>
        <p:spPr>
          <a:xfrm>
            <a:off x="0" y="6173786"/>
            <a:ext cx="12192000" cy="697706"/>
          </a:xfrm>
          <a:prstGeom prst="rect">
            <a:avLst/>
          </a:prstGeom>
          <a:solidFill>
            <a:srgbClr val="348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1210628"/>
          </a:xfrm>
        </p:spPr>
        <p:txBody>
          <a:bodyPr lIns="0" tIns="0" rIns="0" bIns="0" anchor="t" anchorCtr="0"/>
          <a:lstStyle>
            <a:lvl1pPr>
              <a:defRPr>
                <a:solidFill>
                  <a:srgbClr val="348899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79118" y="1825625"/>
            <a:ext cx="10718843" cy="3729355"/>
          </a:xfrm>
        </p:spPr>
        <p:txBody>
          <a:bodyPr/>
          <a:lstStyle>
            <a:lvl1pPr>
              <a:buClr>
                <a:srgbClr val="004358"/>
              </a:buClr>
              <a:defRPr sz="2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buClr>
                <a:srgbClr val="348899"/>
              </a:buClr>
              <a:defRPr sz="18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buClr>
                <a:srgbClr val="ACCFCC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buClr>
                <a:srgbClr val="979C9C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buClr>
                <a:srgbClr val="979C9C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012880" y="6173787"/>
            <a:ext cx="885081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24" name="Espace réservé du texte 23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rgbClr val="343642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</p:spTree>
    <p:extLst>
      <p:ext uri="{BB962C8B-B14F-4D97-AF65-F5344CB8AC3E}">
        <p14:creationId xmlns:p14="http://schemas.microsoft.com/office/powerpoint/2010/main" val="4020801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ifs ou 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59E9E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/>
          <p:cNvSpPr/>
          <p:nvPr userDrawn="1"/>
        </p:nvSpPr>
        <p:spPr>
          <a:xfrm>
            <a:off x="-1" y="829430"/>
            <a:ext cx="12192001" cy="6028569"/>
          </a:xfrm>
          <a:prstGeom prst="rect">
            <a:avLst/>
          </a:prstGeom>
          <a:solidFill>
            <a:srgbClr val="348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1099255"/>
            <a:ext cx="3672739" cy="2434167"/>
          </a:xfrm>
        </p:spPr>
        <p:txBody>
          <a:bodyPr lIns="0" tIns="0" rIns="0" bIns="0" anchor="t" anchorCtr="0"/>
          <a:lstStyle>
            <a:lvl1pPr>
              <a:defRPr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645506" y="1099255"/>
            <a:ext cx="7252455" cy="3729355"/>
          </a:xfrm>
        </p:spPr>
        <p:txBody>
          <a:bodyPr/>
          <a:lstStyle>
            <a:lvl1pPr marL="342900" indent="-34290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240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12001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6573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21145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Modifiez les styles du texte du </a:t>
            </a:r>
            <a:r>
              <a:rPr lang="fr-FR" dirty="0" err="1"/>
              <a:t>masquehf:kifyfyfyfyfyfyfyf:kfk:gvgl:g</a:t>
            </a:r>
            <a:endParaRPr lang="fr-FR" dirty="0"/>
          </a:p>
          <a:p>
            <a:pPr lvl="0"/>
            <a:r>
              <a:rPr lang="fr-FR" dirty="0"/>
              <a:t>:</a:t>
            </a:r>
            <a:r>
              <a:rPr lang="fr-FR" dirty="0" err="1"/>
              <a:t>glo!g</a:t>
            </a:r>
            <a:r>
              <a:rPr lang="fr-FR" dirty="0"/>
              <a:t> </a:t>
            </a:r>
            <a:r>
              <a:rPr lang="fr-FR" dirty="0" err="1"/>
              <a:t>lgl:gf</a:t>
            </a:r>
            <a:r>
              <a:rPr lang="fr-FR" dirty="0"/>
              <a:t>:</a:t>
            </a:r>
          </a:p>
          <a:p>
            <a:pPr lvl="0"/>
            <a:endParaRPr lang="fr-FR" dirty="0"/>
          </a:p>
          <a:p>
            <a:pPr lvl="1"/>
            <a:r>
              <a:rPr lang="fr-FR" dirty="0"/>
              <a:t>Deuxième </a:t>
            </a:r>
            <a:r>
              <a:rPr lang="fr-FR" dirty="0" err="1"/>
              <a:t>niveauhil:iiiiiiiiiiiiiiiiiiiiiiopùjkb</a:t>
            </a:r>
            <a:r>
              <a:rPr lang="fr-FR" dirty="0"/>
              <a:t> </a:t>
            </a:r>
            <a:r>
              <a:rPr lang="fr-FR" dirty="0" err="1"/>
              <a:t>ihlfo:ghoglugmohhvki:y</a:t>
            </a:r>
            <a:r>
              <a:rPr lang="fr-FR" dirty="0"/>
              <a:t>  </a:t>
            </a:r>
            <a:r>
              <a:rPr lang="fr-FR" dirty="0" err="1"/>
              <a:t>yiyfi:ilyg</a:t>
            </a:r>
            <a:r>
              <a:rPr lang="fr-FR" dirty="0"/>
              <a:t> li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012880" y="6173787"/>
            <a:ext cx="885081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24" name="Espace réservé du texte 23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4" y="193022"/>
            <a:ext cx="11556000" cy="443387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rgbClr val="343642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</p:spTree>
    <p:extLst>
      <p:ext uri="{BB962C8B-B14F-4D97-AF65-F5344CB8AC3E}">
        <p14:creationId xmlns:p14="http://schemas.microsoft.com/office/powerpoint/2010/main" val="740131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4680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1818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8587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684714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79" r:id="rId3"/>
    <p:sldLayoutId id="2147483651" r:id="rId4"/>
    <p:sldLayoutId id="2147483650" r:id="rId5"/>
    <p:sldLayoutId id="214748366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jquery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jquery.com/download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Le développement côté client avec JavaScript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Module 4 - Utiliser une librairie du marché : jQuery</a:t>
            </a:r>
          </a:p>
        </p:txBody>
      </p:sp>
    </p:spTree>
    <p:extLst>
      <p:ext uri="{BB962C8B-B14F-4D97-AF65-F5344CB8AC3E}">
        <p14:creationId xmlns:p14="http://schemas.microsoft.com/office/powerpoint/2010/main" val="216193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7E287A3C-E25D-42BD-A19E-72C0FABE5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118" y="1825625"/>
            <a:ext cx="10718843" cy="3729355"/>
          </a:xfrm>
        </p:spPr>
        <p:txBody>
          <a:bodyPr>
            <a:normAutofit/>
          </a:bodyPr>
          <a:lstStyle/>
          <a:p>
            <a:r>
              <a:rPr lang="fr-FR" dirty="0"/>
              <a:t>Abonnement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Annuler le comportement par défaut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</p:spPr>
        <p:txBody>
          <a:bodyPr wrap="square">
            <a:normAutofit/>
          </a:bodyPr>
          <a:lstStyle/>
          <a:p>
            <a:r>
              <a:rPr lang="fr-FR" dirty="0"/>
              <a:t>Événements du DOM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Utiliser une librairie du marché : jQuery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0BF10D0-9CB4-45E8-9830-075D64597508}"/>
              </a:ext>
            </a:extLst>
          </p:cNvPr>
          <p:cNvSpPr/>
          <p:nvPr/>
        </p:nvSpPr>
        <p:spPr>
          <a:xfrm>
            <a:off x="3266660" y="2184158"/>
            <a:ext cx="565867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fr-FR" altLang="fr-FR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selecteur</a:t>
            </a:r>
            <a:r>
              <a:rPr lang="fr-FR" altLang="fr-F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).on(	</a:t>
            </a:r>
            <a:r>
              <a:rPr lang="fr-FR" altLang="fr-FR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"action"</a:t>
            </a:r>
            <a:r>
              <a:rPr lang="fr-FR" altLang="fr-F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fr-FR" altLang="fr-FR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fr-FR" altLang="fr-FR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lang="fr-FR" altLang="fr-FR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event</a:t>
            </a:r>
            <a:r>
              <a:rPr lang="fr-FR" altLang="fr-F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		</a:t>
            </a:r>
            <a:r>
              <a:rPr lang="fr-FR" altLang="fr-FR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//Votre code</a:t>
            </a:r>
            <a:br>
              <a:rPr lang="fr-FR" altLang="fr-F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});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altLang="fr-FR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lang="fr-FR" altLang="fr-FR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selecteur</a:t>
            </a:r>
            <a:r>
              <a:rPr lang="fr-FR" altLang="fr-F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lang="fr-FR" altLang="fr-FR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action</a:t>
            </a:r>
            <a:r>
              <a:rPr lang="fr-FR" altLang="fr-F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lang="fr-FR" altLang="fr-FR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event</a:t>
            </a:r>
            <a:r>
              <a:rPr lang="fr-FR" altLang="fr-F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			</a:t>
            </a:r>
            <a:r>
              <a:rPr lang="fr-FR" altLang="fr-FR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//Votre code</a:t>
            </a:r>
            <a:br>
              <a:rPr lang="fr-FR" altLang="fr-F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});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2E8ECA1-2D19-4906-8E85-8BC4742A7BDC}"/>
              </a:ext>
            </a:extLst>
          </p:cNvPr>
          <p:cNvSpPr/>
          <p:nvPr/>
        </p:nvSpPr>
        <p:spPr>
          <a:xfrm>
            <a:off x="3266659" y="5008491"/>
            <a:ext cx="56586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event.preventDefault</a:t>
            </a:r>
            <a:r>
              <a:rPr lang="fr-FR" altLang="fr-F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1707136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uiExpand="1" build="p"/>
      <p:bldP spid="16" grpId="0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7E287A3C-E25D-42BD-A19E-72C0FABE5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118" y="1825625"/>
            <a:ext cx="10718843" cy="3729355"/>
          </a:xfrm>
        </p:spPr>
        <p:txBody>
          <a:bodyPr>
            <a:normAutofit/>
          </a:bodyPr>
          <a:lstStyle/>
          <a:p>
            <a:r>
              <a:rPr lang="fr-FR" dirty="0"/>
              <a:t>Chaînage des événements sur l’arbre du DOM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Délégation des événements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</p:spPr>
        <p:txBody>
          <a:bodyPr wrap="square">
            <a:normAutofit/>
          </a:bodyPr>
          <a:lstStyle/>
          <a:p>
            <a:r>
              <a:rPr lang="fr-FR" dirty="0"/>
              <a:t>Événements du DOM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Utiliser une librairie du marché : jQuery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4F26F0B-CB22-4681-8A07-7EA804D444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370" y="5164881"/>
            <a:ext cx="8577989" cy="83099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selecteurParent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).on(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"action"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elementEnfant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event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) {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//Votre code</a:t>
            </a:r>
            <a:b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});</a:t>
            </a: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5CB96E11-5C1A-4F6E-ABC2-A2C1DCC8CA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3620" y="2020886"/>
            <a:ext cx="4504759" cy="249215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body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&lt;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div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class=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equipage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&lt;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div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class=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"marin"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&gt;M1&lt;/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&lt;/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body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85C7F50B-A583-4F2C-8723-7696AE0A8DD4}"/>
              </a:ext>
            </a:extLst>
          </p:cNvPr>
          <p:cNvSpPr/>
          <p:nvPr/>
        </p:nvSpPr>
        <p:spPr>
          <a:xfrm>
            <a:off x="3952322" y="2882900"/>
            <a:ext cx="822878" cy="469900"/>
          </a:xfrm>
          <a:custGeom>
            <a:avLst/>
            <a:gdLst>
              <a:gd name="connsiteX0" fmla="*/ 822878 w 822878"/>
              <a:gd name="connsiteY0" fmla="*/ 469900 h 469900"/>
              <a:gd name="connsiteX1" fmla="*/ 10078 w 822878"/>
              <a:gd name="connsiteY1" fmla="*/ 330200 h 469900"/>
              <a:gd name="connsiteX2" fmla="*/ 441878 w 822878"/>
              <a:gd name="connsiteY2" fmla="*/ 0 h 469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22878" h="469900">
                <a:moveTo>
                  <a:pt x="822878" y="469900"/>
                </a:moveTo>
                <a:cubicBezTo>
                  <a:pt x="448228" y="439208"/>
                  <a:pt x="73578" y="408517"/>
                  <a:pt x="10078" y="330200"/>
                </a:cubicBezTo>
                <a:cubicBezTo>
                  <a:pt x="-53422" y="251883"/>
                  <a:pt x="194228" y="125941"/>
                  <a:pt x="441878" y="0"/>
                </a:cubicBezTo>
              </a:path>
            </a:pathLst>
          </a:custGeom>
          <a:noFill/>
          <a:ln>
            <a:solidFill>
              <a:srgbClr val="C00000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id="{754FE688-704E-48F2-96D1-5FFC22F9A2C4}"/>
              </a:ext>
            </a:extLst>
          </p:cNvPr>
          <p:cNvSpPr/>
          <p:nvPr/>
        </p:nvSpPr>
        <p:spPr>
          <a:xfrm>
            <a:off x="3418922" y="2387600"/>
            <a:ext cx="822878" cy="469900"/>
          </a:xfrm>
          <a:custGeom>
            <a:avLst/>
            <a:gdLst>
              <a:gd name="connsiteX0" fmla="*/ 822878 w 822878"/>
              <a:gd name="connsiteY0" fmla="*/ 469900 h 469900"/>
              <a:gd name="connsiteX1" fmla="*/ 10078 w 822878"/>
              <a:gd name="connsiteY1" fmla="*/ 330200 h 469900"/>
              <a:gd name="connsiteX2" fmla="*/ 441878 w 822878"/>
              <a:gd name="connsiteY2" fmla="*/ 0 h 469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22878" h="469900">
                <a:moveTo>
                  <a:pt x="822878" y="469900"/>
                </a:moveTo>
                <a:cubicBezTo>
                  <a:pt x="448228" y="439208"/>
                  <a:pt x="73578" y="408517"/>
                  <a:pt x="10078" y="330200"/>
                </a:cubicBezTo>
                <a:cubicBezTo>
                  <a:pt x="-53422" y="251883"/>
                  <a:pt x="194228" y="125941"/>
                  <a:pt x="441878" y="0"/>
                </a:cubicBezTo>
              </a:path>
            </a:pathLst>
          </a:custGeom>
          <a:noFill/>
          <a:ln>
            <a:solidFill>
              <a:srgbClr val="C00000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47A5A9A2-3283-4FFA-A1A0-9ADCD25357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3821" y="3027234"/>
            <a:ext cx="318501" cy="323220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4FE96D83-B83A-46B6-B5AA-CEF03E8BAA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0421" y="2559680"/>
            <a:ext cx="318501" cy="323220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DE4497AE-EE31-45F6-A3DC-8E54525E4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7121" y="3471650"/>
            <a:ext cx="318501" cy="32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870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uiExpand="1" build="p"/>
      <p:bldP spid="5" grpId="0"/>
      <p:bldP spid="6" grpId="0"/>
      <p:bldP spid="10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Utiliser une librairie du marché : jQuery</a:t>
            </a:r>
          </a:p>
        </p:txBody>
      </p:sp>
    </p:spTree>
    <p:extLst>
      <p:ext uri="{BB962C8B-B14F-4D97-AF65-F5344CB8AC3E}">
        <p14:creationId xmlns:p14="http://schemas.microsoft.com/office/powerpoint/2010/main" val="446338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</p:spPr>
        <p:txBody>
          <a:bodyPr wrap="square">
            <a:normAutofit/>
          </a:bodyPr>
          <a:lstStyle/>
          <a:p>
            <a:r>
              <a:rPr lang="fr-FR" dirty="0"/>
              <a:t>Bien utiliser jQuery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Utiliser une librairie du marché : jQuery</a:t>
            </a: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9054C0E5-0CA7-4488-9AEB-E26D475748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60379" y="2351135"/>
            <a:ext cx="7713971" cy="187743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jQuery(document).</a:t>
            </a:r>
            <a:r>
              <a:rPr kumimoji="0" lang="fr-FR" altLang="fr-FR" sz="20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ready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($)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{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//$ fait ici référence à jQuery</a:t>
            </a:r>
            <a:b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console.log(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"Point d'entrée de mes fonctionnalités"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159837A5-FF41-43A2-9744-100AF8974A6B}"/>
              </a:ext>
            </a:extLst>
          </p:cNvPr>
          <p:cNvCxnSpPr>
            <a:cxnSpLocks/>
          </p:cNvCxnSpPr>
          <p:nvPr/>
        </p:nvCxnSpPr>
        <p:spPr>
          <a:xfrm flipH="1">
            <a:off x="4015409" y="1921565"/>
            <a:ext cx="914400" cy="861393"/>
          </a:xfrm>
          <a:prstGeom prst="straightConnector1">
            <a:avLst/>
          </a:prstGeom>
          <a:ln w="1905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ZoneTexte 20">
            <a:extLst>
              <a:ext uri="{FF2B5EF4-FFF2-40B4-BE49-F238E27FC236}">
                <a16:creationId xmlns:a16="http://schemas.microsoft.com/office/drawing/2014/main" id="{5F21CE4F-B2CB-459C-8B36-3F790587D2B0}"/>
              </a:ext>
            </a:extLst>
          </p:cNvPr>
          <p:cNvSpPr txBox="1"/>
          <p:nvPr/>
        </p:nvSpPr>
        <p:spPr>
          <a:xfrm>
            <a:off x="4929809" y="1603260"/>
            <a:ext cx="5420139" cy="503634"/>
          </a:xfrm>
          <a:prstGeom prst="rect">
            <a:avLst/>
          </a:prstGeom>
        </p:spPr>
        <p:txBody>
          <a:bodyPr vert="horz" wrap="none" lIns="91440" tIns="45720" rIns="91440" bIns="45720" rtlCol="0" anchor="b">
            <a:normAutofit/>
          </a:bodyPr>
          <a:lstStyle/>
          <a:p>
            <a:r>
              <a:rPr lang="fr-FR" sz="2400" dirty="0">
                <a:solidFill>
                  <a:srgbClr val="C00000"/>
                </a:solidFill>
              </a:rPr>
              <a:t>Optionnel, mais évite les conflits potentiels</a:t>
            </a:r>
          </a:p>
        </p:txBody>
      </p:sp>
    </p:spTree>
    <p:extLst>
      <p:ext uri="{BB962C8B-B14F-4D97-AF65-F5344CB8AC3E}">
        <p14:creationId xmlns:p14="http://schemas.microsoft.com/office/powerpoint/2010/main" val="832226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Utiliser une librairie du marché : jQuery</a:t>
            </a:r>
          </a:p>
        </p:txBody>
      </p:sp>
    </p:spTree>
    <p:extLst>
      <p:ext uri="{BB962C8B-B14F-4D97-AF65-F5344CB8AC3E}">
        <p14:creationId xmlns:p14="http://schemas.microsoft.com/office/powerpoint/2010/main" val="3256377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</p:spPr>
        <p:txBody>
          <a:bodyPr wrap="square">
            <a:normAutofit/>
          </a:bodyPr>
          <a:lstStyle/>
          <a:p>
            <a:r>
              <a:rPr lang="fr-FR" dirty="0"/>
              <a:t>Manipulation du DOM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Utiliser une librairie du marché : jQuery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7BF2DBB0-24F6-444D-A688-F9059B4BC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118" y="1825625"/>
            <a:ext cx="10718843" cy="3729355"/>
          </a:xfrm>
        </p:spPr>
        <p:txBody>
          <a:bodyPr>
            <a:normAutofit/>
          </a:bodyPr>
          <a:lstStyle/>
          <a:p>
            <a:r>
              <a:rPr lang="fr-FR" dirty="0"/>
              <a:t>Manipuler un élément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95F6A42-87C4-41F9-99BA-F3A59F0E04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8710" y="2166809"/>
            <a:ext cx="3517310" cy="304698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$(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selecteur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kumimoji="0" lang="fr-FR" altLang="fr-FR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&amp; set</a:t>
            </a:r>
            <a:b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element.html();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element.text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element.attr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element.width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element.height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element.val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element.css();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element.addClass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fr-FR" altLang="fr-FR" sz="1600" dirty="0">
              <a:latin typeface="Arial" panose="020B0604020202020204" pitchFamily="34" charset="0"/>
            </a:endParaRPr>
          </a:p>
          <a:p>
            <a:pPr marR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element.removeClass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946623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</p:spPr>
        <p:txBody>
          <a:bodyPr wrap="square">
            <a:normAutofit/>
          </a:bodyPr>
          <a:lstStyle/>
          <a:p>
            <a:r>
              <a:rPr lang="fr-FR" dirty="0"/>
              <a:t>Manipulation du DOM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Utiliser une librairie du marché : jQuery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7BF2DBB0-24F6-444D-A688-F9059B4BC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118" y="1825625"/>
            <a:ext cx="10718843" cy="3729355"/>
          </a:xfrm>
        </p:spPr>
        <p:txBody>
          <a:bodyPr>
            <a:normAutofit/>
          </a:bodyPr>
          <a:lstStyle/>
          <a:p>
            <a:r>
              <a:rPr lang="fr-FR" dirty="0"/>
              <a:t>Manipuler une collection d’éléments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A03BABE6-ED8E-4050-ABEA-7CC9392260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29926" y="3051992"/>
            <a:ext cx="6232796" cy="181588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elements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$(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selecteur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elements.</a:t>
            </a:r>
            <a:r>
              <a:rPr lang="fr-FR" altLang="fr-FR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each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lang="fr-FR" altLang="fr-FR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r-FR" altLang="fr-FR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//$(</a:t>
            </a:r>
            <a:r>
              <a:rPr lang="fr-FR" altLang="fr-FR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fr-FR" altLang="fr-FR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fait référence à l'élément courant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sz="1600" b="1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console.log($(</a:t>
            </a:r>
            <a:r>
              <a:rPr lang="fr-FR" altLang="fr-FR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lang="fr-FR" altLang="fr-FR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b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})</a:t>
            </a:r>
            <a:endParaRPr lang="fr-FR" altLang="fr-FR" sz="36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9301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</p:spPr>
        <p:txBody>
          <a:bodyPr wrap="square">
            <a:normAutofit/>
          </a:bodyPr>
          <a:lstStyle/>
          <a:p>
            <a:r>
              <a:rPr lang="fr-FR" dirty="0"/>
              <a:t>Manipulation du DOM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Utiliser une librairie du marché : jQuery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7BF2DBB0-24F6-444D-A688-F9059B4BC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118" y="1825625"/>
            <a:ext cx="10718843" cy="3729355"/>
          </a:xfrm>
        </p:spPr>
        <p:txBody>
          <a:bodyPr>
            <a:normAutofit/>
          </a:bodyPr>
          <a:lstStyle/>
          <a:p>
            <a:r>
              <a:rPr lang="fr-FR" dirty="0"/>
              <a:t>Créer un élément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2E56E94E-93D3-4C6E-8CAF-F38407702C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9251" y="2821713"/>
            <a:ext cx="6356227" cy="33855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nouvelElement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$(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"&lt;balise&gt;contenu&lt;/balise&gt;"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5C90EA19-5829-4CD1-8506-D09B7EE7D8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9251" y="3615988"/>
            <a:ext cx="7096815" cy="15696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nouvelElement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$(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"&lt;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/&gt;"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{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html: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"Texte de mon bouton"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styleBouton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}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);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34CB32-29FB-40EC-A7F1-32617867EE1F}"/>
              </a:ext>
            </a:extLst>
          </p:cNvPr>
          <p:cNvSpPr/>
          <p:nvPr/>
        </p:nvSpPr>
        <p:spPr>
          <a:xfrm>
            <a:off x="2939251" y="5370314"/>
            <a:ext cx="63882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altLang="fr-FR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lang="fr-FR" altLang="fr-FR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nouvelElement</a:t>
            </a:r>
            <a:r>
              <a:rPr lang="fr-FR" altLang="fr-F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fr-FR" altLang="fr-FR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elementExistant.clone</a:t>
            </a:r>
            <a:r>
              <a:rPr lang="fr-FR" altLang="fr-FR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6770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7" grpId="0"/>
      <p:bldP spid="8" grpId="0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</p:spPr>
        <p:txBody>
          <a:bodyPr wrap="square">
            <a:normAutofit/>
          </a:bodyPr>
          <a:lstStyle/>
          <a:p>
            <a:r>
              <a:rPr lang="fr-FR" dirty="0"/>
              <a:t>Manipulation du DOM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Utiliser une librairie du marché : jQuery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7BF2DBB0-24F6-444D-A688-F9059B4BC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118" y="1825625"/>
            <a:ext cx="10718843" cy="3729355"/>
          </a:xfrm>
        </p:spPr>
        <p:txBody>
          <a:bodyPr>
            <a:normAutofit/>
          </a:bodyPr>
          <a:lstStyle/>
          <a:p>
            <a:r>
              <a:rPr lang="fr-FR" dirty="0"/>
              <a:t>Ajouter un élément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6B5EBF76-8D05-42E3-BF4F-D090912ABE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9895" y="2644170"/>
            <a:ext cx="5492209" cy="15696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nouvelElement.insertAfter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elementExistant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elementExistant.after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nouvelElement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insertBefore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before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appendTo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(), append()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prependTo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prepend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4347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</p:spPr>
        <p:txBody>
          <a:bodyPr wrap="square">
            <a:normAutofit/>
          </a:bodyPr>
          <a:lstStyle/>
          <a:p>
            <a:r>
              <a:rPr lang="fr-FR" dirty="0"/>
              <a:t>Manipulation du DOM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Utiliser une librairie du marché, jQuery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7BF2DBB0-24F6-444D-A688-F9059B4BC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118" y="1825625"/>
            <a:ext cx="10718843" cy="3729355"/>
          </a:xfrm>
        </p:spPr>
        <p:txBody>
          <a:bodyPr>
            <a:normAutofit/>
          </a:bodyPr>
          <a:lstStyle/>
          <a:p>
            <a:r>
              <a:rPr lang="fr-FR" dirty="0"/>
              <a:t>Supprimer un élément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1791A1F-32E7-4EB0-9468-F3E478B738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2141" y="2474893"/>
            <a:ext cx="3270447" cy="107721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elementExistant.remove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elementExistant.empty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altLang="fr-FR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elementExistant.detach</a:t>
            </a:r>
            <a:r>
              <a:rPr lang="fr-FR" altLang="fr-FR" sz="16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6240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339365" y="1099255"/>
            <a:ext cx="3672739" cy="2434167"/>
          </a:xfrm>
        </p:spPr>
        <p:txBody>
          <a:bodyPr/>
          <a:lstStyle/>
          <a:p>
            <a:r>
              <a:rPr lang="fr-FR" dirty="0"/>
              <a:t>Objectifs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4645506" y="1099255"/>
            <a:ext cx="7252455" cy="3729355"/>
          </a:xfrm>
        </p:spPr>
        <p:txBody>
          <a:bodyPr/>
          <a:lstStyle/>
          <a:p>
            <a:r>
              <a:rPr lang="fr-FR" dirty="0"/>
              <a:t>Découvrir les bases qui ont rendu jQuery </a:t>
            </a:r>
            <a:br>
              <a:rPr lang="fr-FR" dirty="0"/>
            </a:br>
            <a:r>
              <a:rPr lang="fr-FR" dirty="0"/>
              <a:t>si populaire</a:t>
            </a:r>
          </a:p>
          <a:p>
            <a:endParaRPr lang="fr-FR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4"/>
          </p:nvPr>
        </p:nvSpPr>
        <p:spPr>
          <a:xfrm>
            <a:off x="339365" y="193022"/>
            <a:ext cx="5552388" cy="443387"/>
          </a:xfrm>
        </p:spPr>
        <p:txBody>
          <a:bodyPr>
            <a:normAutofit/>
          </a:bodyPr>
          <a:lstStyle/>
          <a:p>
            <a:pPr lvl="0"/>
            <a:r>
              <a:rPr lang="fr-FR" dirty="0"/>
              <a:t>Utiliser une librairie du marché : jQuery</a:t>
            </a:r>
          </a:p>
        </p:txBody>
      </p:sp>
    </p:spTree>
    <p:extLst>
      <p:ext uri="{BB962C8B-B14F-4D97-AF65-F5344CB8AC3E}">
        <p14:creationId xmlns:p14="http://schemas.microsoft.com/office/powerpoint/2010/main" val="851799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</p:spPr>
        <p:txBody>
          <a:bodyPr wrap="square">
            <a:normAutofit/>
          </a:bodyPr>
          <a:lstStyle/>
          <a:p>
            <a:r>
              <a:rPr lang="fr-FR" dirty="0"/>
              <a:t>Les méthodes utilitaires de l’objet racine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Utiliser une librairie du marché : jQuery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96BFCF5-8325-4337-8322-E616896F67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1317" y="1825419"/>
            <a:ext cx="6109365" cy="280076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$.trim(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"chaîne de caractères"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$.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each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(tableau, 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(index, valeur) {...});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$.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each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objet,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propriete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valeur){...});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$.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inArray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valeurARechercher,tableau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altLang="fr-FR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$.data(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element,cle,valeur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valeur = $.data(</a:t>
            </a:r>
            <a:r>
              <a:rPr lang="fr-FR" altLang="fr-FR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element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cle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altLang="fr-FR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$.</a:t>
            </a:r>
            <a:r>
              <a:rPr lang="fr-FR" altLang="fr-FR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isNumeric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(valeur); </a:t>
            </a: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9368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Utiliser une librairie du marché : jQuery</a:t>
            </a:r>
          </a:p>
        </p:txBody>
      </p:sp>
    </p:spTree>
    <p:extLst>
      <p:ext uri="{BB962C8B-B14F-4D97-AF65-F5344CB8AC3E}">
        <p14:creationId xmlns:p14="http://schemas.microsoft.com/office/powerpoint/2010/main" val="6425512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EBB421-1CF6-4CA3-9778-EE8617D0C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concept AJAX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BF4D558-E4BF-4794-ADBB-7E28B6DBE3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Utiliser une librairie du marché : jQuery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537" y="1504405"/>
            <a:ext cx="7088927" cy="3849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64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EBB421-1CF6-4CA3-9778-EE8617D0C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concept AJAX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BF4D558-E4BF-4794-ADBB-7E28B6DBE3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Utiliser une librairie du marché : jQuery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886" y="1310946"/>
            <a:ext cx="6914228" cy="4632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810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</p:spPr>
        <p:txBody>
          <a:bodyPr wrap="square">
            <a:normAutofit/>
          </a:bodyPr>
          <a:lstStyle/>
          <a:p>
            <a:r>
              <a:rPr lang="fr-FR" dirty="0"/>
              <a:t>AJAX : mise en œuvre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Utiliser une librairie du marché : jQuery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45E81CF-B91A-4D59-8EFC-907B1D63C4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0257" y="1536174"/>
            <a:ext cx="7343677" cy="378565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$.ajax(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{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url:URL,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[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data:dataAEnvoyer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,]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method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"POST|GET|PUT|DELETE"</a:t>
            </a:r>
            <a:b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done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(data,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status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xhr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endParaRPr lang="fr-FR" altLang="fr-FR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sz="1600" i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fr-FR" altLang="fr-FR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//Traitement en cas de succès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.fail(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xhr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status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errorThrown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fr-FR" altLang="fr-FR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//Traitement en cas d’échec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  <a:r>
              <a:rPr lang="fr-FR" altLang="fr-FR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always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lang="fr-FR" altLang="fr-FR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data|xhr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status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xhr|errorThrown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fr-FR" altLang="fr-FR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//Traitement obligatoire</a:t>
            </a:r>
            <a:b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});</a:t>
            </a: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Accolade fermante 8">
            <a:extLst>
              <a:ext uri="{FF2B5EF4-FFF2-40B4-BE49-F238E27FC236}">
                <a16:creationId xmlns:a16="http://schemas.microsoft.com/office/drawing/2014/main" id="{532FF565-8EE7-4C13-9B59-F51718C191EC}"/>
              </a:ext>
            </a:extLst>
          </p:cNvPr>
          <p:cNvSpPr/>
          <p:nvPr/>
        </p:nvSpPr>
        <p:spPr>
          <a:xfrm>
            <a:off x="6289530" y="1920240"/>
            <a:ext cx="213360" cy="1036320"/>
          </a:xfrm>
          <a:prstGeom prst="rightBrac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9087ACE-F6BF-4564-AA0A-338351C96154}"/>
              </a:ext>
            </a:extLst>
          </p:cNvPr>
          <p:cNvSpPr txBox="1"/>
          <p:nvPr/>
        </p:nvSpPr>
        <p:spPr>
          <a:xfrm>
            <a:off x="6694080" y="2250440"/>
            <a:ext cx="1586809" cy="375920"/>
          </a:xfrm>
          <a:prstGeom prst="rect">
            <a:avLst/>
          </a:prstGeom>
        </p:spPr>
        <p:txBody>
          <a:bodyPr vert="horz" wrap="none" lIns="91440" tIns="45720" rIns="91440" bIns="45720" rtlCol="0" anchor="b">
            <a:normAutofit fontScale="92500" lnSpcReduction="20000"/>
          </a:bodyPr>
          <a:lstStyle/>
          <a:p>
            <a:r>
              <a:rPr lang="fr-FR" sz="2400" dirty="0">
                <a:solidFill>
                  <a:srgbClr val="C00000"/>
                </a:solidFill>
              </a:rPr>
              <a:t>configuration</a:t>
            </a:r>
          </a:p>
        </p:txBody>
      </p:sp>
      <p:sp>
        <p:nvSpPr>
          <p:cNvPr id="7" name="Accolade fermante 6">
            <a:extLst>
              <a:ext uri="{FF2B5EF4-FFF2-40B4-BE49-F238E27FC236}">
                <a16:creationId xmlns:a16="http://schemas.microsoft.com/office/drawing/2014/main" id="{2AD5FCF2-0E3F-47C5-9BDB-C9CB6FCF342B}"/>
              </a:ext>
            </a:extLst>
          </p:cNvPr>
          <p:cNvSpPr/>
          <p:nvPr/>
        </p:nvSpPr>
        <p:spPr>
          <a:xfrm>
            <a:off x="8910574" y="3040306"/>
            <a:ext cx="213360" cy="2170886"/>
          </a:xfrm>
          <a:prstGeom prst="rightBrac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C00000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7B924B2-0111-45E5-8F44-CEB740F7217F}"/>
              </a:ext>
            </a:extLst>
          </p:cNvPr>
          <p:cNvSpPr txBox="1"/>
          <p:nvPr/>
        </p:nvSpPr>
        <p:spPr>
          <a:xfrm>
            <a:off x="9341758" y="3937789"/>
            <a:ext cx="2687485" cy="375920"/>
          </a:xfrm>
          <a:prstGeom prst="rect">
            <a:avLst/>
          </a:prstGeom>
        </p:spPr>
        <p:txBody>
          <a:bodyPr vert="horz" wrap="none" lIns="91440" tIns="45720" rIns="91440" bIns="45720" rtlCol="0" anchor="b">
            <a:normAutofit fontScale="92500" lnSpcReduction="20000"/>
          </a:bodyPr>
          <a:lstStyle/>
          <a:p>
            <a:r>
              <a:rPr lang="fr-FR" sz="2400" dirty="0">
                <a:solidFill>
                  <a:srgbClr val="C00000"/>
                </a:solidFill>
              </a:rPr>
              <a:t>traitement du résultat</a:t>
            </a:r>
          </a:p>
        </p:txBody>
      </p:sp>
    </p:spTree>
    <p:extLst>
      <p:ext uri="{BB962C8B-B14F-4D97-AF65-F5344CB8AC3E}">
        <p14:creationId xmlns:p14="http://schemas.microsoft.com/office/powerpoint/2010/main" val="1003316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7" grpId="0" animBg="1"/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Utiliser une librairie du marché : jQuery</a:t>
            </a:r>
          </a:p>
        </p:txBody>
      </p:sp>
    </p:spTree>
    <p:extLst>
      <p:ext uri="{BB962C8B-B14F-4D97-AF65-F5344CB8AC3E}">
        <p14:creationId xmlns:p14="http://schemas.microsoft.com/office/powerpoint/2010/main" val="7513029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Utiliser une librairie du marché : jQuery</a:t>
            </a:r>
          </a:p>
        </p:txBody>
      </p:sp>
    </p:spTree>
    <p:extLst>
      <p:ext uri="{BB962C8B-B14F-4D97-AF65-F5344CB8AC3E}">
        <p14:creationId xmlns:p14="http://schemas.microsoft.com/office/powerpoint/2010/main" val="11572897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4645506" y="1099255"/>
            <a:ext cx="7252455" cy="4144991"/>
          </a:xfrm>
        </p:spPr>
        <p:txBody>
          <a:bodyPr/>
          <a:lstStyle/>
          <a:p>
            <a:r>
              <a:rPr lang="fr-FR" dirty="0"/>
              <a:t>Vous connaissez les bases de jQuery </a:t>
            </a:r>
            <a:br>
              <a:rPr lang="fr-FR" dirty="0"/>
            </a:br>
            <a:r>
              <a:rPr lang="fr-FR" dirty="0"/>
              <a:t>afin de l’utiliser dans un projet</a:t>
            </a:r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Utiliser une librairie du marché : jQuery</a:t>
            </a:r>
          </a:p>
        </p:txBody>
      </p:sp>
    </p:spTree>
    <p:extLst>
      <p:ext uri="{BB962C8B-B14F-4D97-AF65-F5344CB8AC3E}">
        <p14:creationId xmlns:p14="http://schemas.microsoft.com/office/powerpoint/2010/main" val="861190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Curriculum vitae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Depuis 2006</a:t>
            </a:r>
          </a:p>
          <a:p>
            <a:r>
              <a:rPr lang="fr-FR" dirty="0">
                <a:hlinkClick r:id="rId3"/>
              </a:rPr>
              <a:t>https://jquery.com/</a:t>
            </a:r>
            <a:endParaRPr lang="fr-FR" dirty="0"/>
          </a:p>
          <a:p>
            <a:r>
              <a:rPr lang="fr-FR" b="1" dirty="0"/>
              <a:t>Framework front-end</a:t>
            </a:r>
            <a:r>
              <a:rPr lang="fr-FR" dirty="0"/>
              <a:t> le plus utilisé au monde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Utiliser une librairie du marché : jQuery</a:t>
            </a:r>
          </a:p>
        </p:txBody>
      </p:sp>
    </p:spTree>
    <p:extLst>
      <p:ext uri="{BB962C8B-B14F-4D97-AF65-F5344CB8AC3E}">
        <p14:creationId xmlns:p14="http://schemas.microsoft.com/office/powerpoint/2010/main" val="3358128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</p:spPr>
        <p:txBody>
          <a:bodyPr wrap="square">
            <a:normAutofit/>
          </a:bodyPr>
          <a:lstStyle/>
          <a:p>
            <a:r>
              <a:rPr lang="fr-FR" dirty="0"/>
              <a:t>Pourquoi jQuery 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967019" y="1825625"/>
            <a:ext cx="5450282" cy="3729355"/>
          </a:xfrm>
        </p:spPr>
        <p:txBody>
          <a:bodyPr/>
          <a:lstStyle/>
          <a:p>
            <a:r>
              <a:rPr lang="fr-FR" dirty="0"/>
              <a:t>Simplification d’écriture</a:t>
            </a:r>
          </a:p>
          <a:p>
            <a:r>
              <a:rPr lang="fr-FR" dirty="0"/>
              <a:t>Sélecteurs CSS</a:t>
            </a:r>
          </a:p>
          <a:p>
            <a:r>
              <a:rPr lang="fr-FR" dirty="0"/>
              <a:t>Manipulation des éléments du DOM</a:t>
            </a:r>
          </a:p>
          <a:p>
            <a:r>
              <a:rPr lang="fr-FR" dirty="0"/>
              <a:t>Manipulation du CSS</a:t>
            </a:r>
          </a:p>
          <a:p>
            <a:r>
              <a:rPr lang="fr-FR" dirty="0"/>
              <a:t>Gestion des événements</a:t>
            </a:r>
          </a:p>
          <a:p>
            <a:r>
              <a:rPr lang="fr-FR" dirty="0"/>
              <a:t>Simplification de l’AJAX</a:t>
            </a:r>
          </a:p>
          <a:p>
            <a:r>
              <a:rPr lang="fr-FR" dirty="0"/>
              <a:t>Effets et animations</a:t>
            </a:r>
          </a:p>
          <a:p>
            <a:r>
              <a:rPr lang="fr-FR" dirty="0"/>
              <a:t>Modules complémentaires</a:t>
            </a:r>
          </a:p>
          <a:p>
            <a:endParaRPr lang="fr-FR" b="1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Utiliser une librairie du marché : jQuery</a:t>
            </a:r>
          </a:p>
        </p:txBody>
      </p:sp>
      <p:pic>
        <p:nvPicPr>
          <p:cNvPr id="9" name="Espace réservé du contenu 3">
            <a:extLst>
              <a:ext uri="{FF2B5EF4-FFF2-40B4-BE49-F238E27FC236}">
                <a16:creationId xmlns:a16="http://schemas.microsoft.com/office/drawing/2014/main" id="{CEDC03A0-9342-4224-80D3-9A0D28E97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2725" y="2847975"/>
            <a:ext cx="2581275" cy="116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65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D9928F-1718-439B-8A77-2E0CEC68E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L’écosystème au complet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49B27E4-43AA-4692-8956-532B22D8EC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Utiliser une librairie du marché : jQuery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D2A6265-CEBB-47B7-ACDB-50EBF855DC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2246" y="1860531"/>
            <a:ext cx="2447925" cy="63817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87ED8197-F64A-41F8-8A58-D623BF4036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4765" y="2715399"/>
            <a:ext cx="2628900" cy="676275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C0D04141-ED65-4BBA-9507-CF733BD705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1765" y="4860235"/>
            <a:ext cx="2286000" cy="64770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4DDD5201-7B34-4B15-83F0-D29650315C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48626" y="3766914"/>
            <a:ext cx="280035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948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</p:spPr>
        <p:txBody>
          <a:bodyPr wrap="square">
            <a:normAutofit/>
          </a:bodyPr>
          <a:lstStyle/>
          <a:p>
            <a:r>
              <a:rPr lang="fr-FR" dirty="0"/>
              <a:t>Installation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Utiliser une librairie du marché : jQuery</a:t>
            </a:r>
          </a:p>
        </p:txBody>
      </p:sp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1B5BB852-E88C-428F-AF98-57696FF259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118" y="1825625"/>
            <a:ext cx="10718843" cy="3729355"/>
          </a:xfrm>
        </p:spPr>
        <p:txBody>
          <a:bodyPr>
            <a:normAutofit/>
          </a:bodyPr>
          <a:lstStyle/>
          <a:p>
            <a:r>
              <a:rPr lang="fr-FR" dirty="0"/>
              <a:t>Par téléchargement</a:t>
            </a:r>
          </a:p>
          <a:p>
            <a:pPr lvl="1"/>
            <a:r>
              <a:rPr lang="fr-FR" dirty="0"/>
              <a:t>URL de téléchargement : 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https://jquery.com/download/</a:t>
            </a:r>
            <a:endParaRPr lang="fr-F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fr-F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fr-FR" dirty="0"/>
              <a:t>Utilisation :</a:t>
            </a:r>
          </a:p>
          <a:p>
            <a:endParaRPr lang="fr-F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dirty="0"/>
              <a:t>Par CDN</a:t>
            </a:r>
          </a:p>
          <a:p>
            <a:pPr lvl="1"/>
            <a:r>
              <a:rPr lang="fr-FR" dirty="0"/>
              <a:t>URL listant des CDN : 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https://jquery.com/download/</a:t>
            </a:r>
            <a:endParaRPr lang="fr-F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fr-FR" dirty="0"/>
          </a:p>
          <a:p>
            <a:pPr lvl="1"/>
            <a:r>
              <a:rPr lang="fr-FR" dirty="0"/>
              <a:t>Utilisation : 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6B8B7774-54C1-4011-8656-AFE3D24D96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0037" y="2838912"/>
            <a:ext cx="5447325" cy="30777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kumimoji="0" lang="fr-FR" altLang="fr-FR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script </a:t>
            </a:r>
            <a:r>
              <a:rPr kumimoji="0" lang="fr-FR" altLang="fr-FR" sz="14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src=</a:t>
            </a:r>
            <a:r>
              <a:rPr kumimoji="0" lang="fr-FR" altLang="fr-FR" sz="1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".../jquery-X.</a:t>
            </a:r>
            <a:r>
              <a:rPr lang="fr-FR" altLang="fr-FR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kumimoji="0" lang="fr-FR" altLang="fr-FR" sz="1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4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Z[.min]</a:t>
            </a:r>
            <a:r>
              <a:rPr kumimoji="0" lang="fr-FR" altLang="fr-FR" sz="1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.js"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&gt;&lt;/</a:t>
            </a:r>
            <a:r>
              <a:rPr kumimoji="0" lang="fr-FR" altLang="fr-FR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script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kumimoji="0" lang="fr-FR" altLang="fr-F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55CA8BF4-E12C-4E61-B60B-BA8CBCD53D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90037" y="4699719"/>
            <a:ext cx="7595349" cy="30777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kumimoji="0" lang="fr-FR" altLang="fr-FR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script </a:t>
            </a:r>
            <a:r>
              <a:rPr kumimoji="0" lang="fr-FR" altLang="fr-FR" sz="14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src=</a:t>
            </a:r>
            <a:r>
              <a:rPr kumimoji="0" lang="fr-FR" altLang="fr-FR" sz="14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"https://CDN/chemin/jquery/X.Y.Z/jquery.min.js"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&gt;&lt;/</a:t>
            </a:r>
            <a:r>
              <a:rPr kumimoji="0" lang="fr-FR" altLang="fr-FR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script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kumimoji="0" lang="fr-FR" altLang="fr-F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772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uiExpand="1" build="p"/>
      <p:bldP spid="8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</p:spPr>
        <p:txBody>
          <a:bodyPr wrap="square">
            <a:normAutofit/>
          </a:bodyPr>
          <a:lstStyle/>
          <a:p>
            <a:r>
              <a:rPr lang="fr-FR" dirty="0"/>
              <a:t>Point d’entrée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Utiliser une librairie du marché : jQuery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24B077A3-9A88-44E5-BBCA-D4869AAA71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8713" y="1625674"/>
            <a:ext cx="4243469" cy="14465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8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jQuery</a:t>
            </a:r>
            <a:endParaRPr kumimoji="0" lang="fr-FR" altLang="fr-FR" sz="8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D666C18E-1573-4D02-B032-79520C0C5D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59982" y="3652774"/>
            <a:ext cx="861133" cy="14465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8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endParaRPr kumimoji="0" lang="fr-FR" altLang="fr-FR" sz="8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6163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FFB70AD3-7C2D-4940-B3F9-74950B81D3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118" y="1825625"/>
            <a:ext cx="10718843" cy="3729355"/>
          </a:xfrm>
        </p:spPr>
        <p:txBody>
          <a:bodyPr>
            <a:normAutofit/>
          </a:bodyPr>
          <a:lstStyle/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Quelques sélecteurs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</p:spPr>
        <p:txBody>
          <a:bodyPr wrap="square">
            <a:normAutofit/>
          </a:bodyPr>
          <a:lstStyle/>
          <a:p>
            <a:r>
              <a:rPr lang="fr-FR" dirty="0"/>
              <a:t>Sélecteurs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Utiliser une librairie du marché : jQuery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24B077A3-9A88-44E5-BBCA-D4869AAA71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7816" y="1527280"/>
            <a:ext cx="4899098" cy="64633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jQuery(</a:t>
            </a:r>
            <a:r>
              <a:rPr kumimoji="0" lang="fr-FR" altLang="fr-FR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selecteur</a:t>
            </a:r>
            <a:r>
              <a:rPr kumimoji="0" lang="fr-FR" altLang="fr-FR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kumimoji="0" lang="fr-FR" altLang="fr-FR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D666C18E-1573-4D02-B032-79520C0C5D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9750" y="2455082"/>
            <a:ext cx="3512500" cy="64633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kumimoji="0" lang="fr-FR" altLang="fr-FR" sz="3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selecteur</a:t>
            </a:r>
            <a:r>
              <a:rPr kumimoji="0" lang="fr-FR" altLang="fr-FR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kumimoji="0" lang="fr-FR" altLang="fr-FR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AC4319BF-FE4F-40D6-AF9F-060751ED12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1566" y="3864823"/>
            <a:ext cx="737702" cy="4616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#id</a:t>
            </a:r>
            <a:endParaRPr kumimoji="0" lang="fr-FR" altLang="fr-F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0A6E8C6-46CD-409F-A8B3-BCBA9F1AF3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90401" y="3864822"/>
            <a:ext cx="1290738" cy="4616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.class</a:t>
            </a:r>
            <a:endParaRPr kumimoji="0" lang="fr-FR" altLang="fr-F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B420DBE9-ECDA-417E-AB40-F81B497264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22272" y="3864821"/>
            <a:ext cx="2028119" cy="4616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nomElement</a:t>
            </a:r>
            <a:endParaRPr kumimoji="0" lang="fr-FR" altLang="fr-F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DF564471-13D4-4ACB-8D8D-0EC72B1F4A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91524" y="3864821"/>
            <a:ext cx="2581156" cy="4616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parent&gt;enfant</a:t>
            </a:r>
            <a:endParaRPr kumimoji="0" lang="fr-FR" altLang="fr-F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6C0F8FEF-7A02-4A96-AF3C-96E83585CB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8704" y="4763641"/>
            <a:ext cx="1290738" cy="4616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:first</a:t>
            </a:r>
            <a:endParaRPr kumimoji="0" lang="fr-FR" altLang="fr-F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CC2DE33E-A5CA-45E3-898B-835CBB2156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13660" y="4763641"/>
            <a:ext cx="1106393" cy="4616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:last</a:t>
            </a:r>
            <a:endParaRPr kumimoji="0" lang="fr-FR" altLang="fr-F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F9AE8C0E-DEE0-496F-B58D-0F9B2104A0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4271" y="4763641"/>
            <a:ext cx="2028119" cy="4616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:eq(nième)</a:t>
            </a:r>
            <a:endParaRPr kumimoji="0" lang="fr-FR" altLang="fr-F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572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10" grpId="0"/>
      <p:bldP spid="11" grpId="0"/>
      <p:bldP spid="7" grpId="0"/>
      <p:bldP spid="8" grpId="0"/>
      <p:bldP spid="9" grpId="0"/>
      <p:bldP spid="12" grpId="0"/>
      <p:bldP spid="13" grpId="0"/>
      <p:bldP spid="14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Utiliser une librairie du marché : jQuery</a:t>
            </a:r>
          </a:p>
        </p:txBody>
      </p:sp>
    </p:spTree>
    <p:extLst>
      <p:ext uri="{BB962C8B-B14F-4D97-AF65-F5344CB8AC3E}">
        <p14:creationId xmlns:p14="http://schemas.microsoft.com/office/powerpoint/2010/main" val="396436387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b">
        <a:normAutofit/>
      </a:bodyPr>
      <a:lstStyle>
        <a:defPPr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48513151-72dc-4d20-a25c-0c8180736831">Z5HNVW24N33T-678105430-107</_dlc_DocId>
    <_dlc_DocIdUrl xmlns="48513151-72dc-4d20-a25c-0c8180736831">
      <Url>http://inet/eni-transverse/ecole-numérique/_layouts/15/DocIdRedir.aspx?ID=Z5HNVW24N33T-678105430-107</Url>
      <Description>Z5HNVW24N33T-678105430-107</Description>
    </_dlc_DocIdUrl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86201FEAA9EBE4FA7C434936B46E6EC" ma:contentTypeVersion="0" ma:contentTypeDescription="Crée un document." ma:contentTypeScope="" ma:versionID="f92f32b452ee993011f299d9a05942a6">
  <xsd:schema xmlns:xsd="http://www.w3.org/2001/XMLSchema" xmlns:xs="http://www.w3.org/2001/XMLSchema" xmlns:p="http://schemas.microsoft.com/office/2006/metadata/properties" xmlns:ns2="48513151-72dc-4d20-a25c-0c8180736831" targetNamespace="http://schemas.microsoft.com/office/2006/metadata/properties" ma:root="true" ma:fieldsID="a3910bdc21939a5277c02cb1723dd0ec" ns2:_="">
    <xsd:import namespace="48513151-72dc-4d20-a25c-0c8180736831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513151-72dc-4d20-a25c-0c8180736831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Valeur d’ID de document" ma:description="Valeur de l’ID de document affecté à cet élément." ma:internalName="_dlc_DocId" ma:readOnly="true">
      <xsd:simpleType>
        <xsd:restriction base="dms:Text"/>
      </xsd:simpleType>
    </xsd:element>
    <xsd:element name="_dlc_DocIdUrl" ma:index="9" nillable="true" ma:displayName="ID de document" ma:description="Lien permanent vers ce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623CA14-8060-425C-80F7-EC5D09A5E69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E0744E35-8DFE-42FB-9B27-EF60FB2821E4}">
  <ds:schemaRefs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48513151-72dc-4d20-a25c-0c8180736831"/>
    <ds:schemaRef ds:uri="http://purl.org/dc/dcmitype/"/>
    <ds:schemaRef ds:uri="http://schemas.openxmlformats.org/package/2006/metadata/core-properties"/>
    <ds:schemaRef ds:uri="http://purl.org/dc/terms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F4C53248-3922-4E5B-A1F3-F2C90647B3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513151-72dc-4d20-a25c-0c81807368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792112B7-675F-4876-9B67-FE360DED350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6134</TotalTime>
  <Words>1212</Words>
  <Application>Microsoft Office PowerPoint</Application>
  <PresentationFormat>Grand écran</PresentationFormat>
  <Paragraphs>208</Paragraphs>
  <Slides>27</Slides>
  <Notes>18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27</vt:i4>
      </vt:variant>
    </vt:vector>
  </HeadingPairs>
  <TitlesOfParts>
    <vt:vector size="34" baseType="lpstr">
      <vt:lpstr>Arial</vt:lpstr>
      <vt:lpstr>Segoe UI</vt:lpstr>
      <vt:lpstr>Courier New</vt:lpstr>
      <vt:lpstr>Segoe UI Light</vt:lpstr>
      <vt:lpstr>Calibri Light</vt:lpstr>
      <vt:lpstr>Calibri</vt:lpstr>
      <vt:lpstr>Thème Office</vt:lpstr>
      <vt:lpstr>Le développement côté client avec JavaScript</vt:lpstr>
      <vt:lpstr>Objectifs</vt:lpstr>
      <vt:lpstr>Curriculum vitae</vt:lpstr>
      <vt:lpstr>Pourquoi jQuery ?</vt:lpstr>
      <vt:lpstr>L’écosystème au complet</vt:lpstr>
      <vt:lpstr>Installation</vt:lpstr>
      <vt:lpstr>Point d’entrée</vt:lpstr>
      <vt:lpstr>Sélecteurs</vt:lpstr>
      <vt:lpstr>Présentation PowerPoint</vt:lpstr>
      <vt:lpstr>Événements du DOM</vt:lpstr>
      <vt:lpstr>Événements du DOM</vt:lpstr>
      <vt:lpstr>Présentation PowerPoint</vt:lpstr>
      <vt:lpstr>Bien utiliser jQuery</vt:lpstr>
      <vt:lpstr>Présentation PowerPoint</vt:lpstr>
      <vt:lpstr>Manipulation du DOM</vt:lpstr>
      <vt:lpstr>Manipulation du DOM</vt:lpstr>
      <vt:lpstr>Manipulation du DOM</vt:lpstr>
      <vt:lpstr>Manipulation du DOM</vt:lpstr>
      <vt:lpstr>Manipulation du DOM</vt:lpstr>
      <vt:lpstr>Les méthodes utilitaires de l’objet racine</vt:lpstr>
      <vt:lpstr>Présentation PowerPoint</vt:lpstr>
      <vt:lpstr>Le concept AJAX</vt:lpstr>
      <vt:lpstr>Le concept AJAX</vt:lpstr>
      <vt:lpstr>AJAX : mise en œuvre</vt:lpstr>
      <vt:lpstr>Présentation PowerPoint</vt:lpstr>
      <vt:lpstr>Présentation PowerPoint</vt:lpstr>
      <vt:lpstr>Conclusion</vt:lpstr>
    </vt:vector>
  </TitlesOfParts>
  <Company>editions Eni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Nathalie HERVOCHE</dc:creator>
  <cp:lastModifiedBy>Thierry RICHARD</cp:lastModifiedBy>
  <cp:revision>381</cp:revision>
  <dcterms:created xsi:type="dcterms:W3CDTF">2017-05-09T08:51:09Z</dcterms:created>
  <dcterms:modified xsi:type="dcterms:W3CDTF">2018-12-20T09:12:45Z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ItemGuid">
    <vt:lpwstr>f66734b3-83b1-41cc-940e-f23d0c158fc1</vt:lpwstr>
  </property>
  <property fmtid="{D5CDD505-2E9C-101B-9397-08002B2CF9AE}" pid="3" name="ContentTypeId">
    <vt:lpwstr>0x010100486201FEAA9EBE4FA7C434936B46E6EC</vt:lpwstr>
  </property>
</Properties>
</file>